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>
        <p:scale>
          <a:sx n="98" d="100"/>
          <a:sy n="98" d="100"/>
        </p:scale>
        <p:origin x="15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7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6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7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5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2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9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2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3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5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3D14A-5F5B-45D5-A391-F18E61A705AD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06FE3-CAD6-4201-B6CE-E0BC77B640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29F10-FA33-D7A4-C7F9-1BC352DD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16"/>
          <a:stretch/>
        </p:blipFill>
        <p:spPr>
          <a:xfrm>
            <a:off x="0" y="0"/>
            <a:ext cx="6858000" cy="4027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A1E88-743B-592C-294C-D5880693C9A6}"/>
              </a:ext>
            </a:extLst>
          </p:cNvPr>
          <p:cNvSpPr txBox="1"/>
          <p:nvPr/>
        </p:nvSpPr>
        <p:spPr>
          <a:xfrm>
            <a:off x="120937" y="1251015"/>
            <a:ext cx="6475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Evento:</a:t>
            </a:r>
          </a:p>
          <a:p>
            <a:r>
              <a:rPr lang="it-IT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Giornata «Approcci di sperimentazione in campo</a:t>
            </a:r>
            <a:r>
              <a:rPr lang="it-IT" sz="2800" dirty="0">
                <a:solidFill>
                  <a:schemeClr val="bg1"/>
                </a:solidFill>
              </a:rPr>
              <a:t>»</a:t>
            </a:r>
          </a:p>
          <a:p>
            <a:r>
              <a:rPr lang="it-IT" sz="2800" dirty="0">
                <a:solidFill>
                  <a:schemeClr val="bg1"/>
                </a:solidFill>
              </a:rPr>
              <a:t>Presso A.U.B. sede di Cadriano, Via Gandolfi 19 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72FF37-1C88-B052-9083-7A5EFF7751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92134"/>
            <a:ext cx="6858000" cy="4290977"/>
          </a:xfrm>
          <a:prstGeom prst="rect">
            <a:avLst/>
          </a:prstGeom>
          <a:effectLst>
            <a:glow rad="1066800">
              <a:srgbClr val="C00000">
                <a:alpha val="0"/>
              </a:srgbClr>
            </a:glow>
            <a:outerShdw blurRad="50800" dist="50800" algn="ctr" rotWithShape="0">
              <a:srgbClr val="000000">
                <a:alpha val="0"/>
              </a:srgbClr>
            </a:outerShdw>
            <a:reflection stA="38000" endPos="65000" dist="431800" dir="5400000" sy="-100000" algn="bl" rotWithShape="0"/>
            <a:softEdge rad="609600"/>
          </a:effec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E19672-3141-0B24-0D6F-95DBCC9DF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51841"/>
              </p:ext>
            </p:extLst>
          </p:nvPr>
        </p:nvGraphicFramePr>
        <p:xfrm>
          <a:off x="579434" y="4520274"/>
          <a:ext cx="6081684" cy="48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626">
                  <a:extLst>
                    <a:ext uri="{9D8B030D-6E8A-4147-A177-3AD203B41FA5}">
                      <a16:colId xmlns:a16="http://schemas.microsoft.com/office/drawing/2014/main" val="721638960"/>
                    </a:ext>
                  </a:extLst>
                </a:gridCol>
                <a:gridCol w="2855747">
                  <a:extLst>
                    <a:ext uri="{9D8B030D-6E8A-4147-A177-3AD203B41FA5}">
                      <a16:colId xmlns:a16="http://schemas.microsoft.com/office/drawing/2014/main" val="3982998863"/>
                    </a:ext>
                  </a:extLst>
                </a:gridCol>
                <a:gridCol w="1786311">
                  <a:extLst>
                    <a:ext uri="{9D8B030D-6E8A-4147-A177-3AD203B41FA5}">
                      <a16:colId xmlns:a16="http://schemas.microsoft.com/office/drawing/2014/main" val="638732817"/>
                    </a:ext>
                  </a:extLst>
                </a:gridCol>
              </a:tblGrid>
              <a:tr h="362852">
                <a:tc>
                  <a:txBody>
                    <a:bodyPr/>
                    <a:lstStyle/>
                    <a:p>
                      <a:r>
                        <a:rPr lang="it-IT" dirty="0">
                          <a:highlight>
                            <a:srgbClr val="808000"/>
                          </a:highlight>
                        </a:rPr>
                        <a:t>Ore</a:t>
                      </a:r>
                      <a:endParaRPr lang="en-GB" dirty="0">
                        <a:highlight>
                          <a:srgbClr val="808000"/>
                        </a:highlight>
                      </a:endParaRPr>
                    </a:p>
                  </a:txBody>
                  <a:tcP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highlight>
                            <a:srgbClr val="808000"/>
                          </a:highlight>
                        </a:rPr>
                        <a:t>Attività illustrate</a:t>
                      </a:r>
                      <a:endParaRPr lang="en-GB" dirty="0">
                        <a:highlight>
                          <a:srgbClr val="808000"/>
                        </a:highlight>
                      </a:endParaRPr>
                    </a:p>
                  </a:txBody>
                  <a:tcP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highlight>
                            <a:srgbClr val="808000"/>
                          </a:highlight>
                        </a:rPr>
                        <a:t>Docenti</a:t>
                      </a:r>
                      <a:endParaRPr lang="en-GB" dirty="0">
                        <a:highlight>
                          <a:srgbClr val="808000"/>
                        </a:highlight>
                      </a:endParaRPr>
                    </a:p>
                  </a:txBody>
                  <a:tcPr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00738"/>
                  </a:ext>
                </a:extLst>
              </a:tr>
              <a:tr h="808170">
                <a:tc>
                  <a:txBody>
                    <a:bodyPr/>
                    <a:lstStyle/>
                    <a:p>
                      <a:r>
                        <a:rPr lang="it-IT" dirty="0"/>
                        <a:t>9.15-9.45</a:t>
                      </a:r>
                    </a:p>
                    <a:p>
                      <a:r>
                        <a:rPr lang="it-IT" dirty="0"/>
                        <a:t>9.45-10.45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Apertura con descrizione azienda agraria, funzionamento e gestione, </a:t>
                      </a:r>
                    </a:p>
                    <a:p>
                      <a:endParaRPr lang="it-IT" sz="13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Aspetti economici ed estimativi nella gestione dell’azienda. </a:t>
                      </a:r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i="1" dirty="0"/>
                    </a:p>
                    <a:p>
                      <a:r>
                        <a:rPr lang="en-GB" i="1" dirty="0"/>
                        <a:t>Prof. Nanni Costa</a:t>
                      </a:r>
                    </a:p>
                    <a:p>
                      <a:endParaRPr lang="en-GB" i="1" dirty="0"/>
                    </a:p>
                    <a:p>
                      <a:endParaRPr lang="en-GB" i="1" dirty="0"/>
                    </a:p>
                    <a:p>
                      <a:r>
                        <a:rPr lang="en-GB" i="1" dirty="0"/>
                        <a:t>Prof. Davide Viaggi</a:t>
                      </a:r>
                    </a:p>
                    <a:p>
                      <a:r>
                        <a:rPr lang="en-GB" i="1" dirty="0"/>
                        <a:t>Rino Ghelfi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876129"/>
                  </a:ext>
                </a:extLst>
              </a:tr>
              <a:tr h="990008">
                <a:tc>
                  <a:txBody>
                    <a:bodyPr/>
                    <a:lstStyle/>
                    <a:p>
                      <a:r>
                        <a:rPr lang="it-IT" dirty="0"/>
                        <a:t>10.45-13.15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Le Coltivazioni erbacee, rotazioni, malerbe, principali malattie/fitofagi, strategie di difesa e miglioramento genetico</a:t>
                      </a:r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Proff. Bosi, Zanetti/ Monti, Benvenuti, Maccaferri, </a:t>
                      </a:r>
                      <a:r>
                        <a:rPr lang="it-IT" i="1" dirty="0" err="1"/>
                        <a:t>Salvi,Frascaroli</a:t>
                      </a:r>
                      <a:r>
                        <a:rPr lang="it-IT" i="1" dirty="0"/>
                        <a:t>, Collina, Burgio</a:t>
                      </a:r>
                      <a:endParaRPr lang="en-GB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830099"/>
                  </a:ext>
                </a:extLst>
              </a:tr>
              <a:tr h="267052">
                <a:tc>
                  <a:txBody>
                    <a:bodyPr/>
                    <a:lstStyle/>
                    <a:p>
                      <a:r>
                        <a:rPr lang="it-IT" dirty="0"/>
                        <a:t>13.15-14.15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Pausa pranzo  (pranzo al sacco)</a:t>
                      </a:r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712803"/>
                  </a:ext>
                </a:extLst>
              </a:tr>
              <a:tr h="990008">
                <a:tc>
                  <a:txBody>
                    <a:bodyPr/>
                    <a:lstStyle/>
                    <a:p>
                      <a:r>
                        <a:rPr lang="it-IT" dirty="0"/>
                        <a:t>14.15-16.00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coltivazioni arboree, tendenze e strategie d’impianto, difesa, </a:t>
                      </a:r>
                      <a:r>
                        <a:rPr lang="en-GB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scelta</a:t>
                      </a:r>
                      <a:r>
                        <a:rPr lang="en-GB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5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varietale</a:t>
                      </a:r>
                      <a:r>
                        <a:rPr lang="en-GB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management</a:t>
                      </a:r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5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Proff. Morandi, Manfrini, Benvenuti, Collina, Burgio,  Salvi/Maccaferri/Frascaroli</a:t>
                      </a:r>
                      <a:endParaRPr lang="en-GB" sz="135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451932"/>
                  </a:ext>
                </a:extLst>
              </a:tr>
              <a:tr h="609563">
                <a:tc>
                  <a:txBody>
                    <a:bodyPr/>
                    <a:lstStyle/>
                    <a:p>
                      <a:r>
                        <a:rPr lang="it-IT" dirty="0"/>
                        <a:t>16.00-17.00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3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meccanizzazione delle colture e le principali innovazioni </a:t>
                      </a:r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i="1" dirty="0"/>
                        <a:t>Prof. Valda Rondelli</a:t>
                      </a:r>
                      <a:endParaRPr lang="en-GB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83308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E1FC842-B9BA-842A-6EF3-8E8F2F8793C9}"/>
              </a:ext>
            </a:extLst>
          </p:cNvPr>
          <p:cNvSpPr txBox="1"/>
          <p:nvPr/>
        </p:nvSpPr>
        <p:spPr>
          <a:xfrm>
            <a:off x="137407" y="41445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highlight>
                  <a:srgbClr val="808000"/>
                </a:highlight>
              </a:rPr>
              <a:t>CADRIANO, AZIENDA A.U.B., 16 MAGGIO 2025, ORE 9.15-16.00</a:t>
            </a:r>
            <a:endParaRPr lang="en-GB" b="1" dirty="0">
              <a:solidFill>
                <a:schemeClr val="bg1"/>
              </a:solidFill>
              <a:highlight>
                <a:srgbClr val="8080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D6460B-0754-8CA3-9A7B-A75B8F0F94A5}"/>
              </a:ext>
            </a:extLst>
          </p:cNvPr>
          <p:cNvSpPr txBox="1"/>
          <p:nvPr/>
        </p:nvSpPr>
        <p:spPr>
          <a:xfrm>
            <a:off x="12501" y="9421559"/>
            <a:ext cx="71078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*Gli studenti partecipanti sono pregati di registrarsi entro il 15/5 alle 12.00 presso </a:t>
            </a:r>
          </a:p>
          <a:p>
            <a:r>
              <a:rPr lang="it-IT" sz="1400" b="1" dirty="0">
                <a:solidFill>
                  <a:srgbClr val="0070C0"/>
                </a:solidFill>
              </a:rPr>
              <a:t>https://sol-gestione.unibo.it/eventi </a:t>
            </a:r>
          </a:p>
          <a:p>
            <a:r>
              <a:rPr lang="it-IT" dirty="0"/>
              <a:t> </a:t>
            </a:r>
            <a:endParaRPr lang="en-GB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1773E7D-370E-0D5A-08FB-D3EA8C6941A6}"/>
              </a:ext>
            </a:extLst>
          </p:cNvPr>
          <p:cNvSpPr/>
          <p:nvPr/>
        </p:nvSpPr>
        <p:spPr>
          <a:xfrm>
            <a:off x="0" y="-6408"/>
            <a:ext cx="6858000" cy="1405362"/>
          </a:xfrm>
          <a:prstGeom prst="rect">
            <a:avLst/>
          </a:prstGeom>
          <a:solidFill>
            <a:srgbClr val="D9D9D9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testo, Carattere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DA9AD1A6-FB83-060E-6C80-CD48D9841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4" y="129355"/>
            <a:ext cx="3137038" cy="116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190</Words>
  <Application>Microsoft Office PowerPoint</Application>
  <PresentationFormat>A4 (21x29,7 cm)</PresentationFormat>
  <Paragraphs>32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Narrow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Maccaferri</dc:creator>
  <cp:lastModifiedBy>ZAPPATERRA Martinaa</cp:lastModifiedBy>
  <cp:revision>8</cp:revision>
  <dcterms:created xsi:type="dcterms:W3CDTF">2025-05-07T13:24:20Z</dcterms:created>
  <dcterms:modified xsi:type="dcterms:W3CDTF">2025-05-12T15:39:19Z</dcterms:modified>
</cp:coreProperties>
</file>